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8" r:id="rId2"/>
    <p:sldId id="261" r:id="rId3"/>
    <p:sldId id="285" r:id="rId4"/>
    <p:sldId id="271" r:id="rId5"/>
    <p:sldId id="291" r:id="rId6"/>
    <p:sldId id="292" r:id="rId7"/>
    <p:sldId id="286" r:id="rId8"/>
    <p:sldId id="293" r:id="rId9"/>
    <p:sldId id="278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99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7" autoAdjust="0"/>
    <p:restoredTop sz="94660"/>
  </p:normalViewPr>
  <p:slideViewPr>
    <p:cSldViewPr>
      <p:cViewPr varScale="1">
        <p:scale>
          <a:sx n="114" d="100"/>
          <a:sy n="114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D9EE0-3FB1-496B-8179-55CBF3A9BFF2}" type="datetimeFigureOut">
              <a:rPr lang="es-MX" smtClean="0"/>
              <a:pPr/>
              <a:t>15/ago.2019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8ADBAB-9B2B-4C48-9F99-B8876B4AB1D3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ldon@uabc.edu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87000"/>
          </a:blip>
          <a:srcRect/>
          <a:stretch>
            <a:fillRect/>
          </a:stretch>
        </p:blipFill>
        <p:spPr bwMode="auto">
          <a:xfrm>
            <a:off x="663662" y="1844824"/>
            <a:ext cx="1823991" cy="225598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008538"/>
            <a:ext cx="5633064" cy="1657809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Seguro Facultativo </a:t>
            </a:r>
            <a:b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IMSS-UABC</a:t>
            </a:r>
            <a:endParaRPr lang="es-MX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5805264"/>
            <a:ext cx="724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https://www.gob.mx/afiliatealimss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Resultado de imagen para IMAGEN DE ESTUDIANTES IM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62" y="3624792"/>
            <a:ext cx="5410944" cy="18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2367"/>
            <a:ext cx="4699620" cy="128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</a:rPr>
              <a:t>¡Muchas Gracias!</a:t>
            </a:r>
            <a:endParaRPr lang="es-MX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s-MX" dirty="0" smtClean="0">
                <a:solidFill>
                  <a:srgbClr val="0070C0"/>
                </a:solidFill>
              </a:rPr>
              <a:t>Responsable en </a:t>
            </a:r>
          </a:p>
          <a:p>
            <a:pPr algn="ctr">
              <a:buNone/>
            </a:pPr>
            <a:r>
              <a:rPr lang="es-MX" dirty="0" smtClean="0">
                <a:solidFill>
                  <a:srgbClr val="0070C0"/>
                </a:solidFill>
              </a:rPr>
              <a:t>Facultad de Idiomas: </a:t>
            </a:r>
          </a:p>
          <a:p>
            <a:pPr algn="ctr">
              <a:buNone/>
            </a:pPr>
            <a:r>
              <a:rPr lang="es-MX" b="1" u="sng" dirty="0" smtClean="0">
                <a:solidFill>
                  <a:srgbClr val="0070C0"/>
                </a:solidFill>
              </a:rPr>
              <a:t>Mtro. Oscar Rubio</a:t>
            </a:r>
          </a:p>
          <a:p>
            <a:pPr algn="ctr">
              <a:buNone/>
            </a:pPr>
            <a:r>
              <a:rPr lang="es-MX" b="1" dirty="0" smtClean="0">
                <a:solidFill>
                  <a:srgbClr val="0070C0"/>
                </a:solidFill>
                <a:hlinkClick r:id="rId2"/>
              </a:rPr>
              <a:t>oskarubio@uabc.edu.mx</a:t>
            </a:r>
            <a:endParaRPr lang="es-MX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s-MX" dirty="0"/>
          </a:p>
        </p:txBody>
      </p:sp>
      <p:pic>
        <p:nvPicPr>
          <p:cNvPr id="4098" name="Picture 2" descr="Resultado de imagen para IMAGEN DE ESTUDI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2276872"/>
            <a:ext cx="784887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 partir de 1987, la comunidad estudiantil que no cuenta con protección por alguna institución de seguridad social, por parte de sus padres, tutor o empresa,  puede disponer del seguro facultativo IMSS.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Este servicio ampara </a:t>
            </a:r>
            <a:r>
              <a:rPr lang="es-MX" dirty="0" smtClean="0">
                <a:solidFill>
                  <a:srgbClr val="00B050"/>
                </a:solidFill>
              </a:rPr>
              <a:t>enfermedades</a:t>
            </a:r>
            <a:r>
              <a:rPr lang="es-MX" dirty="0" smtClean="0"/>
              <a:t> y </a:t>
            </a:r>
            <a:r>
              <a:rPr lang="es-MX" dirty="0" smtClean="0">
                <a:solidFill>
                  <a:srgbClr val="00B050"/>
                </a:solidFill>
              </a:rPr>
              <a:t>maternidad</a:t>
            </a:r>
            <a:r>
              <a:rPr lang="es-MX" dirty="0" smtClean="0"/>
              <a:t>, esto es, </a:t>
            </a:r>
            <a:r>
              <a:rPr lang="es-MX" dirty="0" smtClean="0">
                <a:solidFill>
                  <a:srgbClr val="00B050"/>
                </a:solidFill>
              </a:rPr>
              <a:t>asistencia quirúrgica, farmacéutica y hospitalización</a:t>
            </a:r>
            <a:r>
              <a:rPr lang="es-MX" dirty="0" smtClean="0"/>
              <a:t>. En el caso de maternidad la alumna recibirá </a:t>
            </a:r>
            <a:r>
              <a:rPr lang="es-MX" dirty="0" smtClean="0">
                <a:solidFill>
                  <a:srgbClr val="00B050"/>
                </a:solidFill>
              </a:rPr>
              <a:t>servicios de obstetricia durante el embarazo y el alumbramiento</a:t>
            </a:r>
            <a:r>
              <a:rPr lang="es-MX" dirty="0" smtClean="0"/>
              <a:t>. </a:t>
            </a:r>
          </a:p>
          <a:p>
            <a:pPr algn="just"/>
            <a:endParaRPr lang="es-MX" dirty="0" smtClean="0"/>
          </a:p>
          <a:p>
            <a:pPr algn="just"/>
            <a:endParaRPr lang="es-MX" sz="1400" dirty="0" smtClean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99592" y="908720"/>
            <a:ext cx="7239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  <a:t>Seguro facultativo</a:t>
            </a:r>
            <a:r>
              <a:rPr lang="es-MX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  <a:t>por </a:t>
            </a:r>
            <a:b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  <a:t>Decreto Presidencial</a:t>
            </a:r>
            <a:endParaRPr lang="es-MX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Formas de afiliaciones al IMSS </a:t>
            </a:r>
            <a:b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  <a:t>para alumnos de  UABC</a:t>
            </a:r>
            <a:br>
              <a:rPr lang="es-MX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MX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60756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Alumnos que cuenten con servicios médicos con sus padres o tutores.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>
              <a:solidFill>
                <a:srgbClr val="00B0F0"/>
              </a:solidFill>
            </a:endParaRPr>
          </a:p>
          <a:p>
            <a:r>
              <a:rPr lang="es-MX" dirty="0" smtClean="0">
                <a:solidFill>
                  <a:srgbClr val="0070C0"/>
                </a:solidFill>
              </a:rPr>
              <a:t>Alumnos que no cuenten con ningún servicio médico con sus padres o tutores, o bien en su trabajo.</a:t>
            </a:r>
          </a:p>
          <a:p>
            <a:pPr marL="0" indent="0">
              <a:buNone/>
            </a:pPr>
            <a:r>
              <a:rPr lang="es-MX" dirty="0" smtClean="0">
                <a:solidFill>
                  <a:srgbClr val="00B0F0"/>
                </a:solidFill>
              </a:rPr>
              <a:t> </a:t>
            </a: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sultado de imagen para imagen de padres con sus hijo estudi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1395636" cy="10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magen de alum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304256" cy="10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71595" y="1679476"/>
            <a:ext cx="3970784" cy="4867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dirty="0" smtClean="0"/>
              <a:t>    </a:t>
            </a:r>
            <a:r>
              <a:rPr lang="es-MX" sz="1800" dirty="0" smtClean="0"/>
              <a:t>Si los padres o tutores del alumno </a:t>
            </a:r>
            <a:r>
              <a:rPr lang="es-MX" sz="1800" dirty="0" smtClean="0"/>
              <a:t>cuentan </a:t>
            </a:r>
            <a:r>
              <a:rPr lang="es-MX" sz="1800" dirty="0" smtClean="0"/>
              <a:t>con servicios médicos por parte del IMSS, ISSSTECALI,  ISSSTE o </a:t>
            </a:r>
            <a:r>
              <a:rPr lang="es-MX" sz="1800" dirty="0" smtClean="0"/>
              <a:t>SEG. POPULAR</a:t>
            </a:r>
            <a:r>
              <a:rPr lang="es-MX" sz="1800" dirty="0" smtClean="0"/>
              <a:t>, el alumno debe </a:t>
            </a:r>
            <a:r>
              <a:rPr lang="es-MX" sz="1800" dirty="0" smtClean="0">
                <a:solidFill>
                  <a:srgbClr val="00B050"/>
                </a:solidFill>
              </a:rPr>
              <a:t>solicitar una constancia vigente con fotografía  </a:t>
            </a:r>
            <a:r>
              <a:rPr lang="es-MX" sz="1800" dirty="0" smtClean="0">
                <a:solidFill>
                  <a:schemeClr val="accent4">
                    <a:lumMod val="75000"/>
                  </a:schemeClr>
                </a:solidFill>
              </a:rPr>
              <a:t>a través del portal  de alumnos</a:t>
            </a:r>
            <a:r>
              <a:rPr lang="es-MX" sz="1800" dirty="0" smtClean="0"/>
              <a:t>, </a:t>
            </a:r>
            <a:r>
              <a:rPr lang="es-MX" sz="1800" b="1" dirty="0" smtClean="0">
                <a:solidFill>
                  <a:srgbClr val="C00000"/>
                </a:solidFill>
              </a:rPr>
              <a:t>acudir</a:t>
            </a:r>
            <a:r>
              <a:rPr lang="es-MX" sz="1800" dirty="0" smtClean="0"/>
              <a:t> al </a:t>
            </a:r>
            <a:r>
              <a:rPr lang="es-MX" sz="1800" dirty="0" smtClean="0">
                <a:solidFill>
                  <a:srgbClr val="009900"/>
                </a:solidFill>
              </a:rPr>
              <a:t>Departamento de Servicios Estudiantiles y Gestión Escolar para ser sellada</a:t>
            </a:r>
            <a:r>
              <a:rPr lang="es-MX" sz="1800" dirty="0" smtClean="0"/>
              <a:t>, en caso de que la constancia no tenga fotografía puede acudir al DSEGE con su fotografía y constancia para ser pegada y sellada.</a:t>
            </a:r>
          </a:p>
          <a:p>
            <a:pPr algn="just">
              <a:buNone/>
            </a:pP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 algn="just">
              <a:buNone/>
            </a:pPr>
            <a:r>
              <a:rPr lang="es-MX" sz="1800" dirty="0" smtClean="0">
                <a:solidFill>
                  <a:srgbClr val="FF0000"/>
                </a:solidFill>
              </a:rPr>
              <a:t>OJO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s-MX" sz="1800" dirty="0" smtClean="0">
                <a:solidFill>
                  <a:srgbClr val="0070C0"/>
                </a:solidFill>
              </a:rPr>
              <a:t>Cada semestre realizará el mismo trámite, o hasta cumplir 25 años de edad.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GA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248472" cy="496855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Afiliación de Alumno que cuenta con servicios médicos con sus padres</a:t>
            </a:r>
            <a:endParaRPr lang="es-MX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00708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937" y="535877"/>
            <a:ext cx="8229600" cy="67952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https:www.gob.mx/afiliatealimss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4" y="1412776"/>
            <a:ext cx="8223621" cy="52404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5" name="4 Conector recto de flecha"/>
          <p:cNvCxnSpPr/>
          <p:nvPr/>
        </p:nvCxnSpPr>
        <p:spPr>
          <a:xfrm flipV="1">
            <a:off x="5220072" y="5384819"/>
            <a:ext cx="720080" cy="21602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 de flecha"/>
          <p:cNvCxnSpPr/>
          <p:nvPr/>
        </p:nvCxnSpPr>
        <p:spPr>
          <a:xfrm flipV="1">
            <a:off x="5292080" y="6305952"/>
            <a:ext cx="720080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03648" y="832920"/>
            <a:ext cx="35283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ACTIVACIÓN EN   UABC</a:t>
            </a:r>
          </a:p>
          <a:p>
            <a:endParaRPr lang="es-MX" dirty="0"/>
          </a:p>
          <a:p>
            <a:r>
              <a:rPr lang="es-MX" sz="1400" b="1" dirty="0" smtClean="0">
                <a:solidFill>
                  <a:srgbClr val="009900"/>
                </a:solidFill>
                <a:latin typeface="+mj-lt"/>
              </a:rPr>
              <a:t>Reenviar el correo con la información </a:t>
            </a:r>
            <a:r>
              <a:rPr lang="es-MX" sz="1400" dirty="0" smtClean="0">
                <a:latin typeface="+mj-lt"/>
              </a:rPr>
              <a:t>que recibió por parte del IMSS  a: </a:t>
            </a:r>
          </a:p>
          <a:p>
            <a:endParaRPr lang="es-MX" sz="1400" dirty="0" smtClean="0">
              <a:latin typeface="+mj-lt"/>
            </a:endParaRPr>
          </a:p>
          <a:p>
            <a:pPr algn="ctr"/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seguromxl@uabc.edu.mx</a:t>
            </a:r>
            <a:endParaRPr lang="es-MX" sz="1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es-MX" sz="1400" dirty="0" smtClean="0">
              <a:latin typeface="+mj-lt"/>
            </a:endParaRPr>
          </a:p>
          <a:p>
            <a:r>
              <a:rPr lang="es-MX" sz="1400" dirty="0" smtClean="0">
                <a:latin typeface="+mj-lt"/>
              </a:rPr>
              <a:t>incluyendo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+mj-lt"/>
              </a:rPr>
              <a:t>Núm. de clínica más cercana a su domicilio.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+mj-lt"/>
              </a:rPr>
              <a:t>Imagen del recibo de pago del semestre actual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+mj-lt"/>
              </a:rPr>
              <a:t>Matricula</a:t>
            </a:r>
          </a:p>
          <a:p>
            <a:endParaRPr lang="es-MX" sz="1400" dirty="0">
              <a:latin typeface="+mj-lt"/>
            </a:endParaRPr>
          </a:p>
          <a:p>
            <a:r>
              <a:rPr lang="es-MX" sz="1400" dirty="0" smtClean="0">
                <a:solidFill>
                  <a:srgbClr val="0070C0"/>
                </a:solidFill>
                <a:latin typeface="+mj-lt"/>
              </a:rPr>
              <a:t>La institución realizará la alta en   IMSS y te enviará tu comprobante para obtener tu tarjeta de citas</a:t>
            </a:r>
            <a:r>
              <a:rPr lang="es-MX" sz="1400" dirty="0" smtClean="0">
                <a:latin typeface="+mj-lt"/>
              </a:rPr>
              <a:t>.</a:t>
            </a:r>
            <a:endParaRPr lang="es-MX" sz="1400" dirty="0">
              <a:latin typeface="+mj-lt"/>
            </a:endParaRPr>
          </a:p>
          <a:p>
            <a:endParaRPr lang="es-MX" dirty="0" smtClean="0">
              <a:latin typeface="+mj-lt"/>
            </a:endParaRPr>
          </a:p>
          <a:p>
            <a:endParaRPr lang="es-MX" dirty="0"/>
          </a:p>
          <a:p>
            <a:endParaRPr lang="es-MX" dirty="0"/>
          </a:p>
        </p:txBody>
      </p:sp>
      <p:pic>
        <p:nvPicPr>
          <p:cNvPr id="9" name="8 Imagen" descr="formato u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202251"/>
            <a:ext cx="3144281" cy="536218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132105" y="832920"/>
            <a:ext cx="27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COMPROBANTE ALTA</a:t>
            </a:r>
            <a:endParaRPr lang="es-MX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6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5897449" cy="63535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11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6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5365</TotalTime>
  <Words>297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Flujo</vt:lpstr>
      <vt:lpstr>Seguro Facultativo  IMSS-UABC</vt:lpstr>
      <vt:lpstr>Seguro facultativo por  Decreto Presidencial</vt:lpstr>
      <vt:lpstr>  Formas de afiliaciones al IMSS  para alumnos de  UABC </vt:lpstr>
      <vt:lpstr>Presentación de PowerPoint</vt:lpstr>
      <vt:lpstr>Presentación de PowerPoint</vt:lpstr>
      <vt:lpstr>https:www.gob.mx/afiliatealimss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ADRIANA</dc:creator>
  <cp:lastModifiedBy>UABC</cp:lastModifiedBy>
  <cp:revision>229</cp:revision>
  <dcterms:created xsi:type="dcterms:W3CDTF">2014-03-14T18:53:22Z</dcterms:created>
  <dcterms:modified xsi:type="dcterms:W3CDTF">2019-08-15T15:53:57Z</dcterms:modified>
</cp:coreProperties>
</file>